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</p:sldIdLst>
  <p:sldSz cy="10058400" cx="7772400"/>
  <p:notesSz cx="6858000" cy="9144000"/>
  <p:embeddedFontLst>
    <p:embeddedFont>
      <p:font typeface="Halant"/>
      <p:regular r:id="rId12"/>
      <p:bold r:id="rId13"/>
    </p:embeddedFont>
    <p:embeddedFont>
      <p:font typeface="Plus Jakarta Sans"/>
      <p:regular r:id="rId14"/>
      <p:bold r:id="rId15"/>
      <p:italic r:id="rId16"/>
      <p:boldItalic r:id="rId17"/>
    </p:embeddedFont>
    <p:embeddedFont>
      <p:font typeface="Inter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  <p15:guide id="3" pos="295">
          <p15:clr>
            <a:srgbClr val="747775"/>
          </p15:clr>
        </p15:guide>
        <p15:guide id="4" pos="4601">
          <p15:clr>
            <a:srgbClr val="747775"/>
          </p15:clr>
        </p15:guide>
        <p15:guide id="5" orient="horz" pos="616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A49DBCF-8396-4FF2-9FB4-4970ECBF14B8}">
  <a:tblStyle styleId="{EA49DBCF-8396-4FF2-9FB4-4970ECBF14B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  <p:guide pos="295"/>
        <p:guide pos="4601"/>
        <p:guide pos="6160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schemas.openxmlformats.org/officeDocument/2006/relationships/font" Target="fonts/Inter-boldItalic.fntdata"/><Relationship Id="rId13" Type="http://schemas.openxmlformats.org/officeDocument/2006/relationships/font" Target="fonts/Halant-bold.fntdata"/><Relationship Id="rId12" Type="http://schemas.openxmlformats.org/officeDocument/2006/relationships/font" Target="fonts/Halant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04b2c769d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04b2c769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8aba51e509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8aba51e50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8aba51e509_0_14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8aba51e509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8aba51e509_0_27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8aba51e509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8aba51e509_0_4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8aba51e509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rtl="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rtl="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rtl="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rtl="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rtl="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rtl="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rtl="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rtl="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rtl="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rtl="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rtl="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rtl="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rtl="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rtl="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rtl="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rtl="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rtl="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 rtl="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 rtl="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 rtl="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 rtl="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 rtl="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 rtl="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 rtl="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 rtl="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 rtl="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 rtl="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 rtl="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 rtl="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 rtl="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 rtl="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 rtl="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 rtl="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 rtl="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 rtl="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 rtl="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 rtl="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 rtl="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 rtl="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 rtl="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 rtl="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 rtl="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 rtl="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rtl="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rtl="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rtl="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rtl="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rtl="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rtl="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rtl="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rtl="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 rtl="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 rtl="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 rtl="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 rtl="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 rtl="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 rtl="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 rtl="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 rtl="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rtl="0" algn="r">
              <a:buNone/>
              <a:defRPr sz="1100">
                <a:solidFill>
                  <a:schemeClr val="dk2"/>
                </a:solidFill>
              </a:defRPr>
            </a:lvl1pPr>
            <a:lvl2pPr lvl="1" rtl="0" algn="r">
              <a:buNone/>
              <a:defRPr sz="1100">
                <a:solidFill>
                  <a:schemeClr val="dk2"/>
                </a:solidFill>
              </a:defRPr>
            </a:lvl2pPr>
            <a:lvl3pPr lvl="2" rtl="0" algn="r">
              <a:buNone/>
              <a:defRPr sz="1100">
                <a:solidFill>
                  <a:schemeClr val="dk2"/>
                </a:solidFill>
              </a:defRPr>
            </a:lvl3pPr>
            <a:lvl4pPr lvl="3" rtl="0" algn="r">
              <a:buNone/>
              <a:defRPr sz="1100">
                <a:solidFill>
                  <a:schemeClr val="dk2"/>
                </a:solidFill>
              </a:defRPr>
            </a:lvl4pPr>
            <a:lvl5pPr lvl="4" rtl="0" algn="r">
              <a:buNone/>
              <a:defRPr sz="1100">
                <a:solidFill>
                  <a:schemeClr val="dk2"/>
                </a:solidFill>
              </a:defRPr>
            </a:lvl5pPr>
            <a:lvl6pPr lvl="5" rtl="0" algn="r">
              <a:buNone/>
              <a:defRPr sz="1100">
                <a:solidFill>
                  <a:schemeClr val="dk2"/>
                </a:solidFill>
              </a:defRPr>
            </a:lvl6pPr>
            <a:lvl7pPr lvl="6" rtl="0" algn="r">
              <a:buNone/>
              <a:defRPr sz="1100">
                <a:solidFill>
                  <a:schemeClr val="dk2"/>
                </a:solidFill>
              </a:defRPr>
            </a:lvl7pPr>
            <a:lvl8pPr lvl="7" rtl="0" algn="r">
              <a:buNone/>
              <a:defRPr sz="1100">
                <a:solidFill>
                  <a:schemeClr val="dk2"/>
                </a:solidFill>
              </a:defRPr>
            </a:lvl8pPr>
            <a:lvl9pPr lvl="8" rtl="0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Mythbusters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25136" cy="425136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41739" cy="431978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1598575" y="1217120"/>
            <a:ext cx="5771400" cy="85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Directions</a:t>
            </a:r>
            <a:r>
              <a:rPr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: Write the Indigenous group(s)/region(s) and myth you are learning about in the top two </a:t>
            </a:r>
            <a:r>
              <a:rPr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boxes</a:t>
            </a:r>
            <a:r>
              <a:rPr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.  Find three examples of contradictory evidence to </a:t>
            </a:r>
            <a:r>
              <a:rPr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dispel</a:t>
            </a:r>
            <a:r>
              <a:rPr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 the myth.  Then briefly explain how </a:t>
            </a:r>
            <a:r>
              <a:rPr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well</a:t>
            </a:r>
            <a:r>
              <a:rPr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 (to what extent) the piece of evidence challenges the myth. </a:t>
            </a:r>
            <a:endParaRPr sz="1200"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469050" y="2365400"/>
            <a:ext cx="1998300" cy="11730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Indigenous Group(s)/ Regions(s)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2888650" y="2365400"/>
            <a:ext cx="4414800" cy="11730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Myth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2" name="Google Shape;62;p13"/>
          <p:cNvGraphicFramePr/>
          <p:nvPr/>
        </p:nvGraphicFramePr>
        <p:xfrm>
          <a:off x="469100" y="37855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{EA49DBCF-8396-4FF2-9FB4-4970ECBF14B8}</a:tableStyleId>
              </a:tblPr>
              <a:tblGrid>
                <a:gridCol w="2278100"/>
                <a:gridCol w="2278100"/>
                <a:gridCol w="2278100"/>
              </a:tblGrid>
              <a:tr h="364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Contradictory </a:t>
                      </a:r>
                      <a:r>
                        <a:rPr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Evidence 1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Contradictory </a:t>
                      </a:r>
                      <a:r>
                        <a:rPr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Evidence 2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Contradictory </a:t>
                      </a:r>
                      <a:r>
                        <a:rPr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Evidence 3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413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Strength of Evidence</a:t>
                      </a: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 + Rationale</a:t>
                      </a:r>
                      <a:endParaRPr sz="12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Strength of Evidence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 + Rationale</a:t>
                      </a:r>
                      <a:endParaRPr sz="12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Strength of Evidence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 + Rationale</a:t>
                      </a:r>
                      <a:endParaRPr sz="12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967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K</a:t>
                      </a: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ey Word</a:t>
                      </a: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s to Assess the Strength of an Argument</a:t>
                      </a:r>
                      <a:endParaRPr sz="12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Weak</a:t>
                      </a:r>
                      <a:r>
                        <a:rPr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: Lacks evidence or logic, unconvincing.   </a:t>
                      </a:r>
                      <a:r>
                        <a:rPr b="1"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Moderate</a:t>
                      </a:r>
                      <a:r>
                        <a:rPr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: Some support, but gaps remain.   </a:t>
                      </a:r>
                      <a:r>
                        <a:rPr b="1"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Strong</a:t>
                      </a:r>
                      <a:r>
                        <a:rPr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: Well-supported, logical, persuasive.</a:t>
                      </a:r>
                      <a:endParaRPr sz="12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</a:tbl>
          </a:graphicData>
        </a:graphic>
      </p:graphicFrame>
      <p:pic>
        <p:nvPicPr>
          <p:cNvPr id="63" name="Google Shape;63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9100" y="1167020"/>
            <a:ext cx="951300" cy="95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Mythbusters (Exemplar)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0" name="Google Shape;7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25136" cy="425136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2" name="Google Shape;7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41739" cy="431978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4"/>
          <p:cNvSpPr txBox="1"/>
          <p:nvPr/>
        </p:nvSpPr>
        <p:spPr>
          <a:xfrm>
            <a:off x="1598575" y="1217120"/>
            <a:ext cx="5771400" cy="85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Directions</a:t>
            </a:r>
            <a:r>
              <a:rPr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: Write the Indigenous group(s)/region(s) and myth you are learning about in the top two boxes.  Find three examples of contradictory evidence to dispel the myth.  Then briefly explain how </a:t>
            </a:r>
            <a:r>
              <a:rPr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well</a:t>
            </a:r>
            <a:r>
              <a:rPr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 (to what extent) the piece of evidence challenges the myth. </a:t>
            </a:r>
            <a:endParaRPr sz="1200"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74" name="Google Shape;74;p14"/>
          <p:cNvSpPr txBox="1"/>
          <p:nvPr/>
        </p:nvSpPr>
        <p:spPr>
          <a:xfrm>
            <a:off x="469050" y="2365400"/>
            <a:ext cx="1998300" cy="11730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Indigenous Group(s)/ Regions(s)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Inka, Haudenosaunee, Cahokia</a:t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5" name="Google Shape;75;p14"/>
          <p:cNvSpPr txBox="1"/>
          <p:nvPr/>
        </p:nvSpPr>
        <p:spPr>
          <a:xfrm>
            <a:off x="2888650" y="2365400"/>
            <a:ext cx="4414800" cy="11730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Myth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Native Americans lived in a state of anarchy without any form of structured government, laws, or order.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76" name="Google Shape;76;p14"/>
          <p:cNvGraphicFramePr/>
          <p:nvPr/>
        </p:nvGraphicFramePr>
        <p:xfrm>
          <a:off x="469100" y="37855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{EA49DBCF-8396-4FF2-9FB4-4970ECBF14B8}</a:tableStyleId>
              </a:tblPr>
              <a:tblGrid>
                <a:gridCol w="2278100"/>
                <a:gridCol w="2278100"/>
                <a:gridCol w="2278100"/>
              </a:tblGrid>
              <a:tr h="364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Contradictory Evidence 1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Contradictory Evidence 2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Contradictory Evidence 3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Inka Road was one of the most extensive and sophisticated road systems in the Americas and beyond. It </a:t>
                      </a: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facilitated trade, communication, and administrative control over a vast region.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Haudenosaunee (Iroquois Confederacy) created the Great Law of Peace, which established a framework for governance and conflict resolution among several Indigenous tribes.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Cahokia Mounds indicate  a well-structured society. Demanding extensive architecture and urban planning, the settlement suggests a high degree of organization for a population of 20,000.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413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Strength of Evidence</a:t>
                      </a: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 + Rationale</a:t>
                      </a:r>
                      <a:endParaRPr sz="12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Strong: The Inka Road is a clear example and has been proven with concrete evidence. The complex infrastructure is a direct contradiction to the myth.</a:t>
                      </a:r>
                      <a:endParaRPr sz="12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Strength of Evidence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 + Rationale</a:t>
                      </a:r>
                      <a:endParaRPr sz="12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Strong: The Great Law of Peace has been well-documented and provides clear examples of how anarchy was avoided through a formal alliance.</a:t>
                      </a:r>
                      <a:endParaRPr sz="12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Strength of Evidence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 + Rationale</a:t>
                      </a:r>
                      <a:endParaRPr sz="12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Moderate: The Cahokia Mounds have less direct evidence about specific governance or laws. Strong inferences can be made, but it isn’t as easily proven.</a:t>
                      </a:r>
                      <a:endParaRPr sz="12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967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K</a:t>
                      </a: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ey Word</a:t>
                      </a: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s to Assess the Strength of an Argument</a:t>
                      </a:r>
                      <a:endParaRPr sz="12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Weak</a:t>
                      </a:r>
                      <a:r>
                        <a:rPr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: Lacks evidence or logic, unconvincing.   </a:t>
                      </a:r>
                      <a:r>
                        <a:rPr b="1"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Moderate</a:t>
                      </a:r>
                      <a:r>
                        <a:rPr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: Some support, but gaps remain.   </a:t>
                      </a:r>
                      <a:r>
                        <a:rPr b="1"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Strong</a:t>
                      </a:r>
                      <a:r>
                        <a:rPr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: Well-supported, logical, persuasive.</a:t>
                      </a:r>
                      <a:endParaRPr sz="12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</a:tbl>
          </a:graphicData>
        </a:graphic>
      </p:graphicFrame>
      <p:pic>
        <p:nvPicPr>
          <p:cNvPr id="77" name="Google Shape;77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9100" y="1167020"/>
            <a:ext cx="951300" cy="95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5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Mythbusters (Exemplar)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83" name="Google Shape;83;p1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4" name="Google Shape;8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25136" cy="425136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6" name="Google Shape;8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41739" cy="431978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5"/>
          <p:cNvSpPr txBox="1"/>
          <p:nvPr/>
        </p:nvSpPr>
        <p:spPr>
          <a:xfrm>
            <a:off x="1598575" y="1217120"/>
            <a:ext cx="5771400" cy="85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Directions</a:t>
            </a:r>
            <a:r>
              <a:rPr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: Write the Indigenous group(s)/region(s) and myth you are learning about in the top two boxes.  Find three examples of contradictory evidence to dispel the myth.  Then briefly explain how </a:t>
            </a:r>
            <a:r>
              <a:rPr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well</a:t>
            </a:r>
            <a:r>
              <a:rPr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 (to what extent) the piece of evidence challenges the myth. </a:t>
            </a:r>
            <a:endParaRPr sz="1200"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88" name="Google Shape;88;p15"/>
          <p:cNvSpPr txBox="1"/>
          <p:nvPr/>
        </p:nvSpPr>
        <p:spPr>
          <a:xfrm>
            <a:off x="469050" y="2365400"/>
            <a:ext cx="1998300" cy="11730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Indigenous Group(s)/ Regions(s)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Haudenosaunee, Navajo, west of Rockies</a:t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9" name="Google Shape;89;p15"/>
          <p:cNvSpPr txBox="1"/>
          <p:nvPr/>
        </p:nvSpPr>
        <p:spPr>
          <a:xfrm>
            <a:off x="2888650" y="2365400"/>
            <a:ext cx="4414800" cy="11730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Myth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Indians were savage and warlike, engaging in constant battles and violent practices that justified European efforts to civilize and pacify them.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90" name="Google Shape;90;p15"/>
          <p:cNvGraphicFramePr/>
          <p:nvPr/>
        </p:nvGraphicFramePr>
        <p:xfrm>
          <a:off x="469100" y="37855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{EA49DBCF-8396-4FF2-9FB4-4970ECBF14B8}</a:tableStyleId>
              </a:tblPr>
              <a:tblGrid>
                <a:gridCol w="2278100"/>
                <a:gridCol w="2278100"/>
                <a:gridCol w="2278100"/>
              </a:tblGrid>
              <a:tr h="364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Contradictory Evidence 1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Contradictory Evidence 2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Contradictory Evidence 3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Haudenosaunee (Iroquois Confederacy) created the Great Law of Peace, which established a framework for governance and conflict resolution among several Indigenous tribes.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Many Indigenous communities, like the Navajo,  engaged with ceremonies before or after warfare to offer protection, provide cleansing, and help manage the physical and psychological damage that occurred.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 areas west of the Rockies, there was very little warfare. The peoples in these regions, fought internally more than with enemy groups. Ceremonies which included competitions were used to </a:t>
                      </a: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minimize</a:t>
                      </a: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warfare.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413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Strength of Evidence</a:t>
                      </a: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 + Rationale</a:t>
                      </a:r>
                      <a:endParaRPr sz="12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Strong: The Great Law of Peace has been well-documented and provides clear examples of how conflict was avoided through the formation of formal alliances.</a:t>
                      </a:r>
                      <a:endParaRPr sz="12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Strength of Evidence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 + Rationale</a:t>
                      </a:r>
                      <a:endParaRPr sz="12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Moderate</a:t>
                      </a: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: These practices suggest that warfare was not unrestrained but was regulated and managed through rituals. The ceremonies show a commitment to minimizing harm and maintaining balance.</a:t>
                      </a:r>
                      <a:endParaRPr sz="12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Strength of Evidence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 + Rationale</a:t>
                      </a:r>
                      <a:endParaRPr sz="12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Moderate: The examples west of the Rockies provide insight into </a:t>
                      </a: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specific</a:t>
                      </a: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regions but do not address the </a:t>
                      </a: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broader</a:t>
                      </a: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context across the Americas. </a:t>
                      </a:r>
                      <a:endParaRPr sz="12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967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K</a:t>
                      </a: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ey Word</a:t>
                      </a: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s to Assess the Strength of an Argument</a:t>
                      </a:r>
                      <a:endParaRPr sz="12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Weak</a:t>
                      </a:r>
                      <a:r>
                        <a:rPr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: Lacks evidence or logic, unconvincing.   </a:t>
                      </a:r>
                      <a:r>
                        <a:rPr b="1"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Moderate</a:t>
                      </a:r>
                      <a:r>
                        <a:rPr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: Some support, but gaps remain.   </a:t>
                      </a:r>
                      <a:r>
                        <a:rPr b="1"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Strong</a:t>
                      </a:r>
                      <a:r>
                        <a:rPr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: Well-supported, logical, persuasive.</a:t>
                      </a:r>
                      <a:endParaRPr sz="12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</a:tbl>
          </a:graphicData>
        </a:graphic>
      </p:graphicFrame>
      <p:pic>
        <p:nvPicPr>
          <p:cNvPr id="91" name="Google Shape;91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9100" y="1167020"/>
            <a:ext cx="951300" cy="95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Mythbusters (Exemplar)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97" name="Google Shape;97;p16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98" name="Google Shape;9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25136" cy="425136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0" name="Google Shape;10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41739" cy="431978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6"/>
          <p:cNvSpPr txBox="1"/>
          <p:nvPr/>
        </p:nvSpPr>
        <p:spPr>
          <a:xfrm>
            <a:off x="1598575" y="1217120"/>
            <a:ext cx="5771400" cy="85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Directions</a:t>
            </a:r>
            <a:r>
              <a:rPr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: Write the Indigenous group(s)/region(s) and myth you are learning about in the top two boxes.  Find three examples of contradictory evidence to dispel the myth.  Then briefly explain how </a:t>
            </a:r>
            <a:r>
              <a:rPr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well</a:t>
            </a:r>
            <a:r>
              <a:rPr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 (to what extent) the piece of evidence challenges the myth. </a:t>
            </a:r>
            <a:endParaRPr sz="1200"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102" name="Google Shape;102;p16"/>
          <p:cNvSpPr txBox="1"/>
          <p:nvPr/>
        </p:nvSpPr>
        <p:spPr>
          <a:xfrm>
            <a:off x="469050" y="2365400"/>
            <a:ext cx="1998300" cy="11730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Indigenous Group(s)/ Regions(s)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Maya, Mississippian Cultures, Two-Spirit People</a:t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3" name="Google Shape;103;p16"/>
          <p:cNvSpPr txBox="1"/>
          <p:nvPr/>
        </p:nvSpPr>
        <p:spPr>
          <a:xfrm>
            <a:off x="2888650" y="2365400"/>
            <a:ext cx="4414800" cy="11730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Myth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Europeans brought civilization to the Indians, who lived in primitive conditions and lacked the advanced knowledge and cultural achievements of the Europeans.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04" name="Google Shape;104;p16"/>
          <p:cNvGraphicFramePr/>
          <p:nvPr/>
        </p:nvGraphicFramePr>
        <p:xfrm>
          <a:off x="469100" y="37855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{EA49DBCF-8396-4FF2-9FB4-4970ECBF14B8}</a:tableStyleId>
              </a:tblPr>
              <a:tblGrid>
                <a:gridCol w="2278100"/>
                <a:gridCol w="2278100"/>
                <a:gridCol w="2278100"/>
              </a:tblGrid>
              <a:tr h="364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Contradictory Evidence 1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Contradictory Evidence 2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Contradictory Evidence 3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Maya calendar shows the advanced astronomical and mathematical knowledge of Indigenous peoples. The intricate system and precision of cycles demonstrate high intellectual achievement.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Mississippian cultures had extensive urban centers, such as Cahokia, and utilized advanced farming techniques, including The Three Sisters. Large civilizations were sustained through sustainable farming and social organization.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celebration of Two-Spirit people represents a sophisticated understanding of gender identity and diverse gender expressions. This inclusive approach was more accepting than what was often found in European </a:t>
                      </a: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societies.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413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Strength of Evidence</a:t>
                      </a: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 + Rationale</a:t>
                      </a:r>
                      <a:endParaRPr sz="12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Strong: The Maya calendar is a well-documented example of </a:t>
                      </a: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sophisticated</a:t>
                      </a: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scientific and mathematical skills that directly contradicts the myth’s perspective about primitive conditions.</a:t>
                      </a:r>
                      <a:endParaRPr sz="12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Strength of Evidence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 + Rationale</a:t>
                      </a:r>
                      <a:endParaRPr sz="12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Strong</a:t>
                      </a: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: The </a:t>
                      </a: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complex</a:t>
                      </a: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social structures and agricultural systems in this region provide strong evidence of advanced planning and innovations to sustain a large civilization.</a:t>
                      </a:r>
                      <a:endParaRPr sz="12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Strength of Evidence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 + Rationale</a:t>
                      </a:r>
                      <a:endParaRPr sz="12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Strong: The rigid and discriminatory gender roles found in European societies are more primitive than those in America which viewed roles and identities with practicality and nuance.</a:t>
                      </a:r>
                      <a:endParaRPr sz="12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967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K</a:t>
                      </a: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ey Word</a:t>
                      </a: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s to Assess the Strength of an Argument</a:t>
                      </a:r>
                      <a:endParaRPr sz="12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Weak</a:t>
                      </a:r>
                      <a:r>
                        <a:rPr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: Lacks evidence or logic, unconvincing.   </a:t>
                      </a:r>
                      <a:r>
                        <a:rPr b="1"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Moderate</a:t>
                      </a:r>
                      <a:r>
                        <a:rPr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: Some support, but gaps remain.   </a:t>
                      </a:r>
                      <a:r>
                        <a:rPr b="1"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Strong</a:t>
                      </a:r>
                      <a:r>
                        <a:rPr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: Well-supported, logical, persuasive.</a:t>
                      </a:r>
                      <a:endParaRPr sz="12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</a:tbl>
          </a:graphicData>
        </a:graphic>
      </p:graphicFrame>
      <p:pic>
        <p:nvPicPr>
          <p:cNvPr id="105" name="Google Shape;105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9100" y="1167020"/>
            <a:ext cx="951300" cy="95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Mythbusters (Exemplar)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111" name="Google Shape;111;p17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12" name="Google Shape;11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25136" cy="425136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7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14" name="Google Shape;11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41739" cy="431978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7"/>
          <p:cNvSpPr txBox="1"/>
          <p:nvPr/>
        </p:nvSpPr>
        <p:spPr>
          <a:xfrm>
            <a:off x="1598575" y="1217120"/>
            <a:ext cx="5771400" cy="85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Directions</a:t>
            </a:r>
            <a:r>
              <a:rPr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: Write the Indigenous group(s)/region(s) and myth you are learning about in the top two boxes.  Find three examples of contradictory evidence to dispel the myth.  Then briefly explain how </a:t>
            </a:r>
            <a:r>
              <a:rPr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well</a:t>
            </a:r>
            <a:r>
              <a:rPr lang="en" sz="1200">
                <a:latin typeface="Plus Jakarta Sans"/>
                <a:ea typeface="Plus Jakarta Sans"/>
                <a:cs typeface="Plus Jakarta Sans"/>
                <a:sym typeface="Plus Jakarta Sans"/>
              </a:rPr>
              <a:t> (to what extent) the piece of evidence challenges the myth. </a:t>
            </a:r>
            <a:endParaRPr sz="1200"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116" name="Google Shape;116;p17"/>
          <p:cNvSpPr txBox="1"/>
          <p:nvPr/>
        </p:nvSpPr>
        <p:spPr>
          <a:xfrm>
            <a:off x="469050" y="2365400"/>
            <a:ext cx="1998300" cy="11730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Indigenous Group(s)/ Regions(s)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Inka, Teotihuacan, Southwest</a:t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7" name="Google Shape;117;p17"/>
          <p:cNvSpPr txBox="1"/>
          <p:nvPr/>
        </p:nvSpPr>
        <p:spPr>
          <a:xfrm>
            <a:off x="2888650" y="2365400"/>
            <a:ext cx="4414800" cy="11730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Myth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The Americas were a vast wilderness inhabited by small, scattered bands of Indigenous peoples who lived in harmony with nature, leaving it virtually unchanged by human activity.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18" name="Google Shape;118;p17"/>
          <p:cNvGraphicFramePr/>
          <p:nvPr/>
        </p:nvGraphicFramePr>
        <p:xfrm>
          <a:off x="469100" y="37855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{EA49DBCF-8396-4FF2-9FB4-4970ECBF14B8}</a:tableStyleId>
              </a:tblPr>
              <a:tblGrid>
                <a:gridCol w="2278100"/>
                <a:gridCol w="2278100"/>
                <a:gridCol w="2278100"/>
              </a:tblGrid>
              <a:tr h="364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Contradictory Evidence 1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Contradictory Evidence 2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Halant"/>
                          <a:ea typeface="Halant"/>
                          <a:cs typeface="Halant"/>
                          <a:sym typeface="Halant"/>
                        </a:rPr>
                        <a:t>Contradictory Evidence 3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60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Inka developed advanced water management systems including canals and terraces to manage water resources and support agriculture. 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Teotihuacan was a major </a:t>
                      </a: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urban</a:t>
                      </a: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center known for its monumental architecture, including pyramids, temples, and a highly organized street grid.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 the Southwest, adobes were constructed using </a:t>
                      </a: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available</a:t>
                      </a: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materials such as clay and straw. </a:t>
                      </a:r>
                      <a:endParaRPr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413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Strength of Evidence</a:t>
                      </a: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 + Rationale</a:t>
                      </a:r>
                      <a:endParaRPr sz="12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Strong: The water management systems show that the Inka actively modified and managed their </a:t>
                      </a: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environment</a:t>
                      </a: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to sustain large populations.</a:t>
                      </a:r>
                      <a:endParaRPr sz="12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Strength of Evidence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 + Rationale</a:t>
                      </a:r>
                      <a:endParaRPr sz="12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Strong: The urban planning and creation of structures for ceremonies and community activity demonstrate a significant human impact on the environment for reasons outside of agriculture.</a:t>
                      </a:r>
                      <a:endParaRPr sz="12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Strength of Evidence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 + Rationale</a:t>
                      </a:r>
                      <a:endParaRPr sz="12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Strong: Advanced construction techniques allowed for humans to transform their environment to offer housing to large populations in the Southwest.</a:t>
                      </a:r>
                      <a:endParaRPr sz="12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967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K</a:t>
                      </a: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ey Word</a:t>
                      </a: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s to Assess the Strength of an Argument</a:t>
                      </a:r>
                      <a:endParaRPr sz="12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Weak</a:t>
                      </a:r>
                      <a:r>
                        <a:rPr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: Lacks evidence or logic, unconvincing.   </a:t>
                      </a:r>
                      <a:r>
                        <a:rPr b="1"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Moderate</a:t>
                      </a:r>
                      <a:r>
                        <a:rPr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: Some support, but gaps remain.   </a:t>
                      </a:r>
                      <a:r>
                        <a:rPr b="1"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Strong</a:t>
                      </a:r>
                      <a:r>
                        <a:rPr lang="en" sz="9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: Well-supported, logical, persuasive.</a:t>
                      </a:r>
                      <a:endParaRPr sz="12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</a:tbl>
          </a:graphicData>
        </a:graphic>
      </p:graphicFrame>
      <p:pic>
        <p:nvPicPr>
          <p:cNvPr id="119" name="Google Shape;119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9100" y="1167020"/>
            <a:ext cx="951300" cy="95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